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63" r:id="rId4"/>
    <p:sldId id="260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8" r:id="rId15"/>
    <p:sldId id="273" r:id="rId16"/>
    <p:sldId id="275" r:id="rId17"/>
    <p:sldId id="274" r:id="rId18"/>
    <p:sldId id="276" r:id="rId19"/>
    <p:sldId id="277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88" autoAdjust="0"/>
    <p:restoredTop sz="78508" autoAdjust="0"/>
  </p:normalViewPr>
  <p:slideViewPr>
    <p:cSldViewPr>
      <p:cViewPr>
        <p:scale>
          <a:sx n="100" d="100"/>
          <a:sy n="100" d="100"/>
        </p:scale>
        <p:origin x="950" y="-6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A8B2C3C-D2FD-4DDA-897B-A75B31DBF0D4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45B4385-3B2C-4295-8DC8-89F584CFAF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B2C3C-D2FD-4DDA-897B-A75B31DBF0D4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B4385-3B2C-4295-8DC8-89F584CFAF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B2C3C-D2FD-4DDA-897B-A75B31DBF0D4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B4385-3B2C-4295-8DC8-89F584CFAF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B2C3C-D2FD-4DDA-897B-A75B31DBF0D4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B4385-3B2C-4295-8DC8-89F584CFAF2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B2C3C-D2FD-4DDA-897B-A75B31DBF0D4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B4385-3B2C-4295-8DC8-89F584CFAF2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B2C3C-D2FD-4DDA-897B-A75B31DBF0D4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B4385-3B2C-4295-8DC8-89F584CFAF2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B2C3C-D2FD-4DDA-897B-A75B31DBF0D4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B4385-3B2C-4295-8DC8-89F584CFAF2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B2C3C-D2FD-4DDA-897B-A75B31DBF0D4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B4385-3B2C-4295-8DC8-89F584CFAF21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B2C3C-D2FD-4DDA-897B-A75B31DBF0D4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B4385-3B2C-4295-8DC8-89F584CFAF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AA8B2C3C-D2FD-4DDA-897B-A75B31DBF0D4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B4385-3B2C-4295-8DC8-89F584CFAF2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A8B2C3C-D2FD-4DDA-897B-A75B31DBF0D4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45B4385-3B2C-4295-8DC8-89F584CFAF21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A8B2C3C-D2FD-4DDA-897B-A75B31DBF0D4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45B4385-3B2C-4295-8DC8-89F584CFAF2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43001"/>
            <a:ext cx="7772400" cy="2439362"/>
          </a:xfrm>
        </p:spPr>
        <p:txBody>
          <a:bodyPr>
            <a:normAutofit/>
          </a:bodyPr>
          <a:lstStyle/>
          <a:p>
            <a:pPr algn="ctr"/>
            <a:r>
              <a:rPr lang="en-US" sz="4900" dirty="0">
                <a:effectLst/>
                <a:latin typeface="Times New Roman" pitchFamily="18" charset="0"/>
                <a:cs typeface="Times New Roman" pitchFamily="18" charset="0"/>
              </a:rPr>
              <a:t>BỆNH ÁN PHỤC HỒI CHỨC NĂNG</a:t>
            </a:r>
            <a:br>
              <a:rPr lang="en-US" dirty="0">
                <a:effectLst/>
              </a:rPr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85586" y="3582363"/>
            <a:ext cx="7772400" cy="1199704"/>
          </a:xfrm>
        </p:spPr>
        <p:txBody>
          <a:bodyPr/>
          <a:lstStyle/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viện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>
                <a:latin typeface="Times New Roman" pitchFamily="18" charset="0"/>
                <a:cs typeface="Times New Roman" pitchFamily="18" charset="0"/>
              </a:rPr>
              <a:t>Ngô Nguyễn Thu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- CK1-K26</a:t>
            </a:r>
          </a:p>
        </p:txBody>
      </p:sp>
    </p:spTree>
    <p:extLst>
      <p:ext uri="{BB962C8B-B14F-4D97-AF65-F5344CB8AC3E}">
        <p14:creationId xmlns:p14="http://schemas.microsoft.com/office/powerpoint/2010/main" val="7403209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4.6.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niệu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Tiểu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chủ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Bập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bềnh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chạm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(-)</a:t>
            </a:r>
          </a:p>
          <a:p>
            <a:pPr marL="109728" indent="0">
              <a:buNone/>
            </a:pP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4.7.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Tiêu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hóa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Bụng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mềm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chướng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sờ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thấy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chủ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4.8.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Các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phận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lý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48233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37732"/>
            <a:ext cx="8229600" cy="4525963"/>
          </a:xfrm>
        </p:spPr>
        <p:txBody>
          <a:bodyPr>
            <a:normAutofit/>
          </a:bodyPr>
          <a:lstStyle/>
          <a:p>
            <a:pPr marL="109728" lvl="0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1.Vận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di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109728" lvl="0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09728" lvl="0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ngồi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dậy,thăng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ngồi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di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09728" lvl="0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2.Chức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109728" lvl="0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uống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mặc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giúp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109728" lvl="0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Tắm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rửa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giúp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109728" lvl="0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soát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tiểu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tiện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109728" lvl="0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3.Nhận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tốt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109728" lvl="0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4.Các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thường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 fontScale="90000"/>
          </a:bodyPr>
          <a:lstStyle/>
          <a:p>
            <a:pPr algn="ctr"/>
            <a:br>
              <a:rPr lang="en-US" sz="4400" dirty="0">
                <a:latin typeface="Times New Roman" pitchFamily="18" charset="0"/>
                <a:cs typeface="Times New Roman" pitchFamily="18" charset="0"/>
              </a:rPr>
            </a:b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III.</a:t>
            </a:r>
            <a:r>
              <a:rPr lang="en-US" sz="4400" dirty="0">
                <a:effectLst/>
                <a:latin typeface="Times New Roman" pitchFamily="18" charset="0"/>
                <a:cs typeface="Times New Roman" pitchFamily="18" charset="0"/>
              </a:rPr>
              <a:t> LƯỢNG GIÁ CÁC HOẠT ĐỘNG CHỨC NĂNG</a:t>
            </a:r>
            <a:br>
              <a:rPr lang="en-US" dirty="0">
                <a:effectLst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6176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75557" y="1608328"/>
            <a:ext cx="8229600" cy="4525963"/>
          </a:xfrm>
        </p:spPr>
        <p:txBody>
          <a:bodyPr>
            <a:normAutofit lnSpcReduction="10000"/>
          </a:bodyPr>
          <a:lstStyle/>
          <a:p>
            <a:pPr marL="109728" lvl="0" indent="0">
              <a:buNone/>
            </a:pPr>
            <a:endParaRPr lang="en-US" dirty="0"/>
          </a:p>
          <a:p>
            <a:pPr marL="109728" indent="0">
              <a:buNone/>
            </a:pP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nam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20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07/2/2023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do: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Đau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mất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tai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nạn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thông.Bệnh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phẫu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KHX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nẹp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vis.Hiện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2</a:t>
            </a:r>
          </a:p>
          <a:p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Qua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thăm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khám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nổi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bật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triệu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thiếu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máu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(-)</a:t>
            </a:r>
          </a:p>
          <a:p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nhiễm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trùng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(-)</a:t>
            </a:r>
          </a:p>
          <a:p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Đau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mổ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đùi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 VAS: 4điểm.</a:t>
            </a:r>
          </a:p>
          <a:p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mổ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chồng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mép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khô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ngón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effectLst/>
                <a:latin typeface="Times New Roman" pitchFamily="18" charset="0"/>
                <a:cs typeface="Times New Roman" pitchFamily="18" charset="0"/>
              </a:rPr>
              <a:t>IV. TÓM TẮT BỆNH ÁN</a:t>
            </a:r>
          </a:p>
        </p:txBody>
      </p:sp>
    </p:spTree>
    <p:extLst>
      <p:ext uri="{BB962C8B-B14F-4D97-AF65-F5344CB8AC3E}">
        <p14:creationId xmlns:p14="http://schemas.microsoft.com/office/powerpoint/2010/main" val="3053302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lvl="0" indent="0">
              <a:buNone/>
            </a:pP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1.Xét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có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XQ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xương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đùi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T ( 8/2/2023):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xương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đùi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trái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ĐTĐ: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thường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CTM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thường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V. CẬN LÂM SÀNG</a:t>
            </a:r>
          </a:p>
        </p:txBody>
      </p:sp>
    </p:spTree>
    <p:extLst>
      <p:ext uri="{BB962C8B-B14F-4D97-AF65-F5344CB8AC3E}">
        <p14:creationId xmlns:p14="http://schemas.microsoft.com/office/powerpoint/2010/main" val="30462322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CC997E-29C6-E521-A0FD-766704D882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0" t="1" b="43373"/>
          <a:stretch/>
        </p:blipFill>
        <p:spPr>
          <a:xfrm>
            <a:off x="0" y="1143000"/>
            <a:ext cx="4610100" cy="3581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358CF75-EC47-85D5-C300-CCAA619090E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0" t="6332" r="17037" b="30890"/>
          <a:stretch/>
        </p:blipFill>
        <p:spPr>
          <a:xfrm>
            <a:off x="4953000" y="1143000"/>
            <a:ext cx="37338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1288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lvl="0" indent="0">
              <a:buNone/>
            </a:pPr>
            <a:endParaRPr lang="en-US" dirty="0"/>
          </a:p>
          <a:p>
            <a:pPr marL="109728" indent="0">
              <a:buNone/>
            </a:pPr>
            <a:r>
              <a:rPr lang="en-US" dirty="0"/>
              <a:t> 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Sau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mổ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xương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nẹp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vis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xương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đùi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T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vi-VN" sz="4000" dirty="0">
                <a:latin typeface="Times New Roman" pitchFamily="18" charset="0"/>
                <a:cs typeface="Times New Roman" pitchFamily="18" charset="0"/>
              </a:rPr>
              <a:t>VI. CHẨN ĐOÁN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1852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481328"/>
            <a:ext cx="9144000" cy="5681472"/>
          </a:xfrm>
        </p:spPr>
        <p:txBody>
          <a:bodyPr/>
          <a:lstStyle/>
          <a:p>
            <a:pPr marL="109728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vi-VN" sz="4000" dirty="0">
                <a:effectLst/>
                <a:latin typeface="Times New Roman" pitchFamily="18" charset="0"/>
                <a:cs typeface="Times New Roman" pitchFamily="18" charset="0"/>
              </a:rPr>
              <a:t>VII. LƯỢNG GIÁ CHỨC NĂNG THEO ICF</a:t>
            </a:r>
            <a:endParaRPr lang="en-US" sz="4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895600" y="1447800"/>
            <a:ext cx="2895600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b="1" dirty="0"/>
              <a:t>   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khỏe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vi-VN" dirty="0"/>
              <a:t> </a:t>
            </a:r>
            <a:r>
              <a:rPr lang="en-US" dirty="0"/>
              <a:t>    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Sau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mổ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KHX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đùi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T</a:t>
            </a:r>
          </a:p>
        </p:txBody>
      </p:sp>
      <p:sp>
        <p:nvSpPr>
          <p:cNvPr id="5" name="Rectangle 4"/>
          <p:cNvSpPr/>
          <p:nvPr/>
        </p:nvSpPr>
        <p:spPr>
          <a:xfrm>
            <a:off x="-6928" y="2819400"/>
            <a:ext cx="2673927" cy="18288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b="1" dirty="0">
                <a:latin typeface="Times New Roman" pitchFamily="18" charset="0"/>
                <a:cs typeface="Times New Roman" pitchFamily="18" charset="0"/>
              </a:rPr>
              <a:t>Cấu trúc chức năng cơ thể</a:t>
            </a:r>
          </a:p>
          <a:p>
            <a:r>
              <a:rPr lang="en-US" dirty="0"/>
              <a:t>-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Đau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đùi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T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lăn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di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chuyển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/>
              <a:t>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00400" y="2819399"/>
            <a:ext cx="2971800" cy="182880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b="1" dirty="0">
                <a:latin typeface="Times New Roman" pitchFamily="18" charset="0"/>
                <a:cs typeface="Times New Roman" pitchFamily="18" charset="0"/>
              </a:rPr>
              <a:t>Các hoạt động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di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mặc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quần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tắm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...</a:t>
            </a:r>
          </a:p>
        </p:txBody>
      </p:sp>
      <p:sp>
        <p:nvSpPr>
          <p:cNvPr id="7" name="Rectangle 6"/>
          <p:cNvSpPr/>
          <p:nvPr/>
        </p:nvSpPr>
        <p:spPr>
          <a:xfrm>
            <a:off x="6705600" y="2819398"/>
            <a:ext cx="2438399" cy="182880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b="1" dirty="0">
                <a:latin typeface="Times New Roman" pitchFamily="18" charset="0"/>
                <a:cs typeface="Times New Roman" pitchFamily="18" charset="0"/>
              </a:rPr>
              <a:t>Sự tham gia</a:t>
            </a:r>
          </a:p>
          <a:p>
            <a:pPr algn="ctr"/>
            <a:r>
              <a:rPr lang="vi-VN" dirty="0">
                <a:latin typeface="Times New Roman" pitchFamily="18" charset="0"/>
                <a:cs typeface="Times New Roman" pitchFamily="18" charset="0"/>
              </a:rPr>
              <a:t>Hạn chế tham gia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ty, 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việc gia đình</a:t>
            </a:r>
          </a:p>
          <a:p>
            <a:pPr algn="ctr"/>
            <a:endParaRPr lang="vi-V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5486400"/>
            <a:ext cx="4686300" cy="1676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b="1" dirty="0">
                <a:latin typeface="Times New Roman" pitchFamily="18" charset="0"/>
                <a:cs typeface="Times New Roman" pitchFamily="18" charset="0"/>
              </a:rPr>
              <a:t>Yếu tố môi trường</a:t>
            </a: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tầng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1,sống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bố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trai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vợ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hỗ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bệnh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562600" y="5486400"/>
            <a:ext cx="3581400" cy="1676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b="1" dirty="0">
                <a:latin typeface="Times New Roman" pitchFamily="18" charset="0"/>
                <a:cs typeface="Times New Roman" pitchFamily="18" charset="0"/>
              </a:rPr>
              <a:t>Yếu tố cá nhân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nvyt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1330035" y="2590800"/>
            <a:ext cx="65947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4" idx="2"/>
          </p:cNvCxnSpPr>
          <p:nvPr/>
        </p:nvCxnSpPr>
        <p:spPr>
          <a:xfrm>
            <a:off x="4343400" y="2362200"/>
            <a:ext cx="0" cy="45719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endCxn id="5" idx="0"/>
          </p:cNvCxnSpPr>
          <p:nvPr/>
        </p:nvCxnSpPr>
        <p:spPr>
          <a:xfrm>
            <a:off x="1330035" y="2590800"/>
            <a:ext cx="1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endCxn id="7" idx="0"/>
          </p:cNvCxnSpPr>
          <p:nvPr/>
        </p:nvCxnSpPr>
        <p:spPr>
          <a:xfrm>
            <a:off x="7924799" y="2590799"/>
            <a:ext cx="1" cy="2285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143000" y="4876800"/>
            <a:ext cx="67817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2133600" y="5181600"/>
            <a:ext cx="5219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V="1">
            <a:off x="1143000" y="4648200"/>
            <a:ext cx="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7924799" y="4648200"/>
            <a:ext cx="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2133600" y="5181600"/>
            <a:ext cx="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353300" y="5181600"/>
            <a:ext cx="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endCxn id="6" idx="2"/>
          </p:cNvCxnSpPr>
          <p:nvPr/>
        </p:nvCxnSpPr>
        <p:spPr>
          <a:xfrm flipH="1" flipV="1">
            <a:off x="4686300" y="4648200"/>
            <a:ext cx="1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endCxn id="6" idx="1"/>
          </p:cNvCxnSpPr>
          <p:nvPr/>
        </p:nvCxnSpPr>
        <p:spPr>
          <a:xfrm>
            <a:off x="2666999" y="3733799"/>
            <a:ext cx="533401" cy="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stCxn id="6" idx="3"/>
            <a:endCxn id="7" idx="1"/>
          </p:cNvCxnSpPr>
          <p:nvPr/>
        </p:nvCxnSpPr>
        <p:spPr>
          <a:xfrm flipV="1">
            <a:off x="6172200" y="3733799"/>
            <a:ext cx="533400" cy="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18852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lvl="0" indent="0">
              <a:buNone/>
            </a:pPr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>
              <a:buFontTx/>
              <a:buChar char="-"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Giảm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giảm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nề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Tx/>
              <a:buChar char="-"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teo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khớp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Tx/>
              <a:buChar char="-"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TTTC</a:t>
            </a:r>
          </a:p>
          <a:p>
            <a:pPr marL="109728" lvl="0" indent="0"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Tx/>
              <a:buChar char="-"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vi-VN" sz="4000" dirty="0">
                <a:effectLst/>
                <a:latin typeface="Times New Roman" pitchFamily="18" charset="0"/>
                <a:cs typeface="Times New Roman" pitchFamily="18" charset="0"/>
              </a:rPr>
              <a:t>VIII. ĐIỀU TRỊ</a:t>
            </a:r>
            <a:endParaRPr lang="en-US" sz="4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8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kê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chườm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ngắt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chườm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3- 5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10-20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khớp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do: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Khớp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khớp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cổ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chân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gồng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cơ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đứng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tì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mổ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vi-VN" sz="4400" dirty="0">
                <a:latin typeface="Times New Roman" pitchFamily="18" charset="0"/>
                <a:cs typeface="Times New Roman" pitchFamily="18" charset="0"/>
              </a:rPr>
              <a:t>2.  Chương trình 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PHCN</a:t>
            </a:r>
            <a:br>
              <a:rPr lang="en-US" sz="4400" dirty="0"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2798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tốt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KTV</a:t>
            </a:r>
          </a:p>
          <a:p>
            <a:pPr marL="109728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2.Xa: TB</a:t>
            </a:r>
          </a:p>
          <a:p>
            <a:pPr marL="109728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IX. TIÊN LƯỢNG</a:t>
            </a:r>
          </a:p>
        </p:txBody>
      </p:sp>
    </p:spTree>
    <p:extLst>
      <p:ext uri="{BB962C8B-B14F-4D97-AF65-F5344CB8AC3E}">
        <p14:creationId xmlns:p14="http://schemas.microsoft.com/office/powerpoint/2010/main" val="1017192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614" y="1166018"/>
            <a:ext cx="8229600" cy="4525963"/>
          </a:xfrm>
        </p:spPr>
        <p:txBody>
          <a:bodyPr/>
          <a:lstStyle/>
          <a:p>
            <a:pPr marL="109728" lvl="0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1.Họ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NGUYỄN VĂN HOÀNG</a:t>
            </a:r>
          </a:p>
          <a:p>
            <a:pPr marL="109728" lvl="0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2.Giới: Nam</a:t>
            </a:r>
          </a:p>
          <a:p>
            <a:pPr marL="109728" lvl="0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3.Tuổi: 20</a:t>
            </a:r>
          </a:p>
          <a:p>
            <a:pPr marL="109728" lvl="0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4.Nghề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nhân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109728" lvl="0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5.Địa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Hậu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Nam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Định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109728" lvl="0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6.Người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Huy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 SĐT:0369309312</a:t>
            </a:r>
          </a:p>
          <a:p>
            <a:pPr marL="109728" lvl="0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7.Ngày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07/2/2023</a:t>
            </a:r>
          </a:p>
          <a:p>
            <a:pPr marL="109728" lvl="0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8.Ngày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9/2/202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3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US" sz="4000" dirty="0">
                <a:effectLst/>
                <a:latin typeface="Times New Roman" pitchFamily="18" charset="0"/>
                <a:cs typeface="Times New Roman" pitchFamily="18" charset="0"/>
              </a:rPr>
              <a:t>I.HÀNH CHÍNH</a:t>
            </a:r>
            <a:br>
              <a:rPr lang="en-US" sz="4000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654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T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tai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effectLst/>
                <a:latin typeface="Times New Roman" pitchFamily="18" charset="0"/>
                <a:cs typeface="Times New Roman" pitchFamily="18" charset="0"/>
              </a:rPr>
              <a:t>II. CHUYÊN MÔN</a:t>
            </a:r>
          </a:p>
        </p:txBody>
      </p:sp>
    </p:spTree>
    <p:extLst>
      <p:ext uri="{BB962C8B-B14F-4D97-AF65-F5344CB8AC3E}">
        <p14:creationId xmlns:p14="http://schemas.microsoft.com/office/powerpoint/2010/main" val="1016061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4525963"/>
          </a:xfrm>
        </p:spPr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06/2/2023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đâm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tải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trướcđứng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dậy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ngã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đập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hông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xuống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sàn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 Sau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ngã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tỉnh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đau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chóng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đau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đùi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T, 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đứng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đỡ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thương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chở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cáng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khoa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tỉnh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chụp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Xquang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gãy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xương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đùi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xin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Đức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khám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phẫu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xương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đùi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07/2.Sau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phẫu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kháng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giảm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đau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phẫu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đau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T,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lăn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di </a:t>
            </a:r>
            <a:r>
              <a:rPr lang="en-US" sz="2600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sz="4400" dirty="0">
                <a:effectLst/>
                <a:latin typeface="Times New Roman" pitchFamily="18" charset="0"/>
                <a:cs typeface="Times New Roman" pitchFamily="18" charset="0"/>
              </a:rPr>
              <a:t>2.Bệnh </a:t>
            </a:r>
            <a:r>
              <a:rPr lang="en-US" sz="4400" dirty="0" err="1">
                <a:effectLst/>
                <a:latin typeface="Times New Roman" pitchFamily="18" charset="0"/>
                <a:cs typeface="Times New Roman" pitchFamily="18" charset="0"/>
              </a:rPr>
              <a:t>sử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5337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u="sng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u="sng" dirty="0" err="1"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Khỏe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en-US" sz="2400" u="sng" dirty="0" err="1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u="sng" dirty="0" err="1"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Khỏe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mạnh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sử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45675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4.1.Khám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thân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tỉnh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xúc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tốt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bình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Da,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niêm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hồng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huyết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da</a:t>
            </a: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Tuyến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to,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sờ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thấy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M: 80l/p		        HA: 120/80mmHg</a:t>
            </a: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Nhịp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20l/p             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36</a:t>
            </a:r>
            <a:r>
              <a:rPr lang="en-US" sz="2400" baseline="3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62kg,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1.7m    BMI: 21,45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effectLst/>
                <a:latin typeface="Times New Roman" pitchFamily="18" charset="0"/>
                <a:cs typeface="Times New Roman" pitchFamily="18" charset="0"/>
              </a:rPr>
              <a:t>4.Khám </a:t>
            </a:r>
            <a:r>
              <a:rPr lang="en-US" sz="4000" dirty="0" err="1">
                <a:effectLst/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400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effectLst/>
                <a:latin typeface="Times New Roman" pitchFamily="18" charset="0"/>
                <a:cs typeface="Times New Roman" pitchFamily="18" charset="0"/>
              </a:rPr>
              <a:t>tại</a:t>
            </a:r>
            <a:endParaRPr lang="en-US" sz="4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5178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mổ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đùi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khoảng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15cm,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chồng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mép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mổ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thấm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băng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sưng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mổ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VAS 4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điểm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15ml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T do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lệch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chi,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ngắn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chi</a:t>
            </a: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khớp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tốt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mu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chày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rõ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di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khung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khoảng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10m.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effectLst/>
                <a:latin typeface="Times New Roman" pitchFamily="18" charset="0"/>
                <a:cs typeface="Times New Roman" pitchFamily="18" charset="0"/>
              </a:rPr>
              <a:t>4.2.Khám </a:t>
            </a:r>
            <a:r>
              <a:rPr lang="en-US" sz="4400" dirty="0" err="1">
                <a:effectLst/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440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effectLst/>
                <a:latin typeface="Times New Roman" pitchFamily="18" charset="0"/>
                <a:cs typeface="Times New Roman" pitchFamily="18" charset="0"/>
              </a:rPr>
              <a:t>xương</a:t>
            </a:r>
            <a:r>
              <a:rPr lang="en-US" sz="440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effectLst/>
                <a:latin typeface="Times New Roman" pitchFamily="18" charset="0"/>
                <a:cs typeface="Times New Roman" pitchFamily="18" charset="0"/>
              </a:rPr>
              <a:t>khớp</a:t>
            </a:r>
            <a:endParaRPr lang="en-US" sz="44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9626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thần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sọ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não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thường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sâu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effectLst/>
                <a:latin typeface="Times New Roman" pitchFamily="18" charset="0"/>
                <a:cs typeface="Times New Roman" pitchFamily="18" charset="0"/>
              </a:rPr>
              <a:t>4.3. </a:t>
            </a:r>
            <a:r>
              <a:rPr lang="en-US" sz="4000" dirty="0" err="1">
                <a:effectLst/>
                <a:latin typeface="Times New Roman" pitchFamily="18" charset="0"/>
                <a:cs typeface="Times New Roman" pitchFamily="18" charset="0"/>
              </a:rPr>
              <a:t>Khám</a:t>
            </a:r>
            <a:r>
              <a:rPr lang="en-US" sz="400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effectLst/>
                <a:latin typeface="Times New Roman" pitchFamily="18" charset="0"/>
                <a:cs typeface="Times New Roman" pitchFamily="18" charset="0"/>
              </a:rPr>
              <a:t>thần</a:t>
            </a:r>
            <a:r>
              <a:rPr lang="en-US" sz="4000" dirty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effectLst/>
                <a:latin typeface="Times New Roman" pitchFamily="18" charset="0"/>
                <a:cs typeface="Times New Roman" pitchFamily="18" charset="0"/>
              </a:rPr>
              <a:t>kinh</a:t>
            </a:r>
            <a:endParaRPr lang="en-US" sz="4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81581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4.4.Tuần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hoàn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Lồng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ngực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đối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Tim đều,T1, T2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lý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rõ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4000" b="1" i="1" dirty="0">
                <a:latin typeface="Times New Roman" pitchFamily="18" charset="0"/>
                <a:cs typeface="Times New Roman" pitchFamily="18" charset="0"/>
              </a:rPr>
              <a:t>4.5.Hô </a:t>
            </a:r>
            <a:r>
              <a:rPr lang="en-US" sz="4000" b="1" i="1" dirty="0" err="1">
                <a:latin typeface="Times New Roman" pitchFamily="18" charset="0"/>
                <a:cs typeface="Times New Roman" pitchFamily="18" charset="0"/>
              </a:rPr>
              <a:t>Hấp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Lồng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ngực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di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nhịp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thở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rale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lý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90994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715</TotalTime>
  <Words>1089</Words>
  <Application>Microsoft Office PowerPoint</Application>
  <PresentationFormat>On-screen Show (4:3)</PresentationFormat>
  <Paragraphs>112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Lucida Sans Unicode</vt:lpstr>
      <vt:lpstr>Times New Roman</vt:lpstr>
      <vt:lpstr>Verdana</vt:lpstr>
      <vt:lpstr>Wingdings 2</vt:lpstr>
      <vt:lpstr>Wingdings 3</vt:lpstr>
      <vt:lpstr>Concourse</vt:lpstr>
      <vt:lpstr>BỆNH ÁN PHỤC HỒI CHỨC NĂNG </vt:lpstr>
      <vt:lpstr>I.HÀNH CHÍNH </vt:lpstr>
      <vt:lpstr>II. CHUYÊN MÔN</vt:lpstr>
      <vt:lpstr>2.Bệnh sử</vt:lpstr>
      <vt:lpstr>3. Tiền sử</vt:lpstr>
      <vt:lpstr>4.Khám hiện tại</vt:lpstr>
      <vt:lpstr>4.2.Khám cơ xương khớp</vt:lpstr>
      <vt:lpstr>4.3. Khám thần kinh</vt:lpstr>
      <vt:lpstr>PowerPoint Presentation</vt:lpstr>
      <vt:lpstr>PowerPoint Presentation</vt:lpstr>
      <vt:lpstr> III. LƯỢNG GIÁ CÁC HOẠT ĐỘNG CHỨC NĂNG </vt:lpstr>
      <vt:lpstr>IV. TÓM TẮT BỆNH ÁN</vt:lpstr>
      <vt:lpstr>V. CẬN LÂM SÀNG</vt:lpstr>
      <vt:lpstr>PowerPoint Presentation</vt:lpstr>
      <vt:lpstr>VI. CHẨN ĐOÁN</vt:lpstr>
      <vt:lpstr>VII. LƯỢNG GIÁ CHỨC NĂNG THEO ICF</vt:lpstr>
      <vt:lpstr>VIII. ĐIỀU TRỊ</vt:lpstr>
      <vt:lpstr>2.  Chương trình PHCN </vt:lpstr>
      <vt:lpstr>IX. TIÊN LƯỢNG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BỆNH ÁN PHỤC HỒI CHỨC NĂNG</dc:title>
  <dc:creator>Admin</dc:creator>
  <cp:lastModifiedBy>ASPIRES 3</cp:lastModifiedBy>
  <cp:revision>84</cp:revision>
  <dcterms:created xsi:type="dcterms:W3CDTF">2022-06-01T07:39:55Z</dcterms:created>
  <dcterms:modified xsi:type="dcterms:W3CDTF">2023-02-09T14:09:23Z</dcterms:modified>
</cp:coreProperties>
</file>